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K Grotesk" charset="1" panose="00000500000000000000"/>
      <p:regular r:id="rId23"/>
    </p:embeddedFont>
    <p:embeddedFont>
      <p:font typeface="HK Grotesk Italics" charset="1" panose="00000500000000000000"/>
      <p:regular r:id="rId24"/>
    </p:embeddedFont>
    <p:embeddedFont>
      <p:font typeface="Glacial Indifference Bold" charset="1" panose="00000800000000000000"/>
      <p:regular r:id="rId25"/>
    </p:embeddedFont>
    <p:embeddedFont>
      <p:font typeface="HK Grotesk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2877" y="-2944665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7" y="0"/>
                </a:lnTo>
                <a:lnTo>
                  <a:pt x="9611327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43404" y="6414887"/>
            <a:ext cx="7801192" cy="5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Artificial Intelligence and Data Science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6061" y="962025"/>
            <a:ext cx="4855878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Presentation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25289" y="2403321"/>
            <a:ext cx="9428915" cy="225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b="true" sz="781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STAR PATH </a:t>
            </a:r>
          </a:p>
          <a:p>
            <a:pPr algn="ctr">
              <a:lnSpc>
                <a:spcPts val="8832"/>
              </a:lnSpc>
            </a:pPr>
            <a:r>
              <a:rPr lang="en-US" b="true" sz="781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6061" y="8734425"/>
            <a:ext cx="4855878" cy="5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Department of AI&amp;DS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205750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737" y="3332956"/>
            <a:ext cx="11080458" cy="4184987"/>
          </a:xfrm>
          <a:custGeom>
            <a:avLst/>
            <a:gdLst/>
            <a:ahLst/>
            <a:cxnLst/>
            <a:rect r="r" b="b" t="t" l="l"/>
            <a:pathLst>
              <a:path h="4184987" w="11080458">
                <a:moveTo>
                  <a:pt x="0" y="0"/>
                </a:moveTo>
                <a:lnTo>
                  <a:pt x="11080458" y="0"/>
                </a:lnTo>
                <a:lnTo>
                  <a:pt x="11080458" y="4184987"/>
                </a:lnTo>
                <a:lnTo>
                  <a:pt x="0" y="4184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59543" y="529952"/>
            <a:ext cx="7103388" cy="1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7854" y="1748430"/>
            <a:ext cx="7350146" cy="147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2. Heuristic Fu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nction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Uses Manhattan Distance for path estimation.</a:t>
            </a:r>
          </a:p>
          <a:p>
            <a:pPr algn="just">
              <a:lnSpc>
                <a:spcPts val="392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205750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3791" y="2386958"/>
            <a:ext cx="15397966" cy="6871342"/>
          </a:xfrm>
          <a:custGeom>
            <a:avLst/>
            <a:gdLst/>
            <a:ahLst/>
            <a:cxnLst/>
            <a:rect r="r" b="b" t="t" l="l"/>
            <a:pathLst>
              <a:path h="6871342" w="15397966">
                <a:moveTo>
                  <a:pt x="0" y="0"/>
                </a:moveTo>
                <a:lnTo>
                  <a:pt x="15397965" y="0"/>
                </a:lnTo>
                <a:lnTo>
                  <a:pt x="15397965" y="6871342"/>
                </a:lnTo>
                <a:lnTo>
                  <a:pt x="0" y="68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59543" y="529952"/>
            <a:ext cx="7103388" cy="1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7854" y="1748430"/>
            <a:ext cx="7350146" cy="147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3. Algorithm Execution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Imp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lements A* using PriorityQueue.</a:t>
            </a:r>
          </a:p>
          <a:p>
            <a:pPr algn="just">
              <a:lnSpc>
                <a:spcPts val="392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205750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3944" y="3484925"/>
            <a:ext cx="8937994" cy="4952132"/>
          </a:xfrm>
          <a:custGeom>
            <a:avLst/>
            <a:gdLst/>
            <a:ahLst/>
            <a:cxnLst/>
            <a:rect r="r" b="b" t="t" l="l"/>
            <a:pathLst>
              <a:path h="4952132" w="8937994">
                <a:moveTo>
                  <a:pt x="0" y="0"/>
                </a:moveTo>
                <a:lnTo>
                  <a:pt x="8937994" y="0"/>
                </a:lnTo>
                <a:lnTo>
                  <a:pt x="8937994" y="4952132"/>
                </a:lnTo>
                <a:lnTo>
                  <a:pt x="0" y="4952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59543" y="529952"/>
            <a:ext cx="7103388" cy="1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27064" y="1508348"/>
            <a:ext cx="4937911" cy="196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4. Visualization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Uses Pyg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ame to display the 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pathfinding process.</a:t>
            </a:r>
          </a:p>
          <a:p>
            <a:pPr algn="just">
              <a:lnSpc>
                <a:spcPts val="392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205750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18403"/>
            <a:ext cx="6585094" cy="1706687"/>
          </a:xfrm>
          <a:custGeom>
            <a:avLst/>
            <a:gdLst/>
            <a:ahLst/>
            <a:cxnLst/>
            <a:rect r="r" b="b" t="t" l="l"/>
            <a:pathLst>
              <a:path h="1706687" w="6585094">
                <a:moveTo>
                  <a:pt x="0" y="0"/>
                </a:moveTo>
                <a:lnTo>
                  <a:pt x="6585094" y="0"/>
                </a:lnTo>
                <a:lnTo>
                  <a:pt x="6585094" y="1706687"/>
                </a:lnTo>
                <a:lnTo>
                  <a:pt x="0" y="170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22942" y="4384257"/>
            <a:ext cx="6100015" cy="1824677"/>
          </a:xfrm>
          <a:custGeom>
            <a:avLst/>
            <a:gdLst/>
            <a:ahLst/>
            <a:cxnLst/>
            <a:rect r="r" b="b" t="t" l="l"/>
            <a:pathLst>
              <a:path h="1824677" w="6100015">
                <a:moveTo>
                  <a:pt x="0" y="0"/>
                </a:moveTo>
                <a:lnTo>
                  <a:pt x="6100014" y="0"/>
                </a:lnTo>
                <a:lnTo>
                  <a:pt x="6100014" y="1824677"/>
                </a:lnTo>
                <a:lnTo>
                  <a:pt x="0" y="1824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65761" y="529952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1502" y="6314337"/>
            <a:ext cx="3559490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10366" y="6412121"/>
            <a:ext cx="2134079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8045895" y="5296596"/>
            <a:ext cx="2576273" cy="39470"/>
          </a:xfrm>
          <a:prstGeom prst="line">
            <a:avLst/>
          </a:prstGeom>
          <a:ln cap="flat" w="22860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6537301" y="7289735"/>
            <a:ext cx="5213397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Fig1. Path without barriers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046468" y="4989744"/>
            <a:ext cx="2576273" cy="39470"/>
          </a:xfrm>
          <a:prstGeom prst="line">
            <a:avLst/>
          </a:prstGeom>
          <a:ln cap="flat" w="22860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2029" y="3260879"/>
            <a:ext cx="6438436" cy="2882663"/>
          </a:xfrm>
          <a:custGeom>
            <a:avLst/>
            <a:gdLst/>
            <a:ahLst/>
            <a:cxnLst/>
            <a:rect r="r" b="b" t="t" l="l"/>
            <a:pathLst>
              <a:path h="2882663" w="6438436">
                <a:moveTo>
                  <a:pt x="0" y="0"/>
                </a:moveTo>
                <a:lnTo>
                  <a:pt x="6438436" y="0"/>
                </a:lnTo>
                <a:lnTo>
                  <a:pt x="6438436" y="2882663"/>
                </a:lnTo>
                <a:lnTo>
                  <a:pt x="0" y="2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8745" y="3260879"/>
            <a:ext cx="6130555" cy="3065221"/>
          </a:xfrm>
          <a:custGeom>
            <a:avLst/>
            <a:gdLst/>
            <a:ahLst/>
            <a:cxnLst/>
            <a:rect r="r" b="b" t="t" l="l"/>
            <a:pathLst>
              <a:path h="3065221" w="6130555">
                <a:moveTo>
                  <a:pt x="0" y="0"/>
                </a:moveTo>
                <a:lnTo>
                  <a:pt x="6130555" y="0"/>
                </a:lnTo>
                <a:lnTo>
                  <a:pt x="6130555" y="3065221"/>
                </a:lnTo>
                <a:lnTo>
                  <a:pt x="0" y="3065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64" r="0" b="-26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65761" y="529952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37301" y="7289735"/>
            <a:ext cx="5213397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Fig2. Path with barriers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10366" y="6412121"/>
            <a:ext cx="2134079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1502" y="6314337"/>
            <a:ext cx="3559490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046468" y="4989744"/>
            <a:ext cx="2576273" cy="39470"/>
          </a:xfrm>
          <a:prstGeom prst="line">
            <a:avLst/>
          </a:prstGeom>
          <a:ln cap="flat" w="22860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4322" y="3058378"/>
            <a:ext cx="6487117" cy="3340865"/>
          </a:xfrm>
          <a:custGeom>
            <a:avLst/>
            <a:gdLst/>
            <a:ahLst/>
            <a:cxnLst/>
            <a:rect r="r" b="b" t="t" l="l"/>
            <a:pathLst>
              <a:path h="3340865" w="6487117">
                <a:moveTo>
                  <a:pt x="0" y="0"/>
                </a:moveTo>
                <a:lnTo>
                  <a:pt x="6487117" y="0"/>
                </a:lnTo>
                <a:lnTo>
                  <a:pt x="6487117" y="3340865"/>
                </a:lnTo>
                <a:lnTo>
                  <a:pt x="0" y="3340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6010" y="3058378"/>
            <a:ext cx="6573487" cy="3689369"/>
          </a:xfrm>
          <a:custGeom>
            <a:avLst/>
            <a:gdLst/>
            <a:ahLst/>
            <a:cxnLst/>
            <a:rect r="r" b="b" t="t" l="l"/>
            <a:pathLst>
              <a:path h="3689369" w="6573487">
                <a:moveTo>
                  <a:pt x="0" y="0"/>
                </a:moveTo>
                <a:lnTo>
                  <a:pt x="6573486" y="0"/>
                </a:lnTo>
                <a:lnTo>
                  <a:pt x="6573486" y="3689369"/>
                </a:lnTo>
                <a:lnTo>
                  <a:pt x="0" y="368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65761" y="529952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26410" y="8092159"/>
            <a:ext cx="6435179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Fig3. Path with complex barriers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26030" y="6942168"/>
            <a:ext cx="2134079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1502" y="6942168"/>
            <a:ext cx="3559490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046468" y="4989744"/>
            <a:ext cx="2576273" cy="39470"/>
          </a:xfrm>
          <a:prstGeom prst="line">
            <a:avLst/>
          </a:prstGeom>
          <a:ln cap="flat" w="22860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1181" y="3564959"/>
            <a:ext cx="7270545" cy="3157083"/>
          </a:xfrm>
          <a:custGeom>
            <a:avLst/>
            <a:gdLst/>
            <a:ahLst/>
            <a:cxnLst/>
            <a:rect r="r" b="b" t="t" l="l"/>
            <a:pathLst>
              <a:path h="3157083" w="7270545">
                <a:moveTo>
                  <a:pt x="0" y="0"/>
                </a:moveTo>
                <a:lnTo>
                  <a:pt x="7270545" y="0"/>
                </a:lnTo>
                <a:lnTo>
                  <a:pt x="7270545" y="3157082"/>
                </a:lnTo>
                <a:lnTo>
                  <a:pt x="0" y="315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7688" y="3390485"/>
            <a:ext cx="6101612" cy="3506031"/>
          </a:xfrm>
          <a:custGeom>
            <a:avLst/>
            <a:gdLst/>
            <a:ahLst/>
            <a:cxnLst/>
            <a:rect r="r" b="b" t="t" l="l"/>
            <a:pathLst>
              <a:path h="3506031" w="6101612">
                <a:moveTo>
                  <a:pt x="0" y="0"/>
                </a:moveTo>
                <a:lnTo>
                  <a:pt x="6101612" y="0"/>
                </a:lnTo>
                <a:lnTo>
                  <a:pt x="6101612" y="3506030"/>
                </a:lnTo>
                <a:lnTo>
                  <a:pt x="0" y="3506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3236" y="5992972"/>
            <a:ext cx="2559666" cy="729069"/>
          </a:xfrm>
          <a:custGeom>
            <a:avLst/>
            <a:gdLst/>
            <a:ahLst/>
            <a:cxnLst/>
            <a:rect r="r" b="b" t="t" l="l"/>
            <a:pathLst>
              <a:path h="729069" w="2559666">
                <a:moveTo>
                  <a:pt x="0" y="0"/>
                </a:moveTo>
                <a:lnTo>
                  <a:pt x="2559666" y="0"/>
                </a:lnTo>
                <a:lnTo>
                  <a:pt x="2559666" y="729069"/>
                </a:lnTo>
                <a:lnTo>
                  <a:pt x="0" y="729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65761" y="529952"/>
            <a:ext cx="7103388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6678" y="8091340"/>
            <a:ext cx="5294645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Fig4. Path with no solution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6030" y="6942168"/>
            <a:ext cx="2134079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(b) 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1502" y="6942168"/>
            <a:ext cx="3559490" cy="606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9"/>
              </a:lnSpc>
            </a:pPr>
            <a:r>
              <a:rPr lang="en-US" sz="350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(a) Pre-condition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3757" y="2329400"/>
            <a:ext cx="7801192" cy="5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YOUR ATTENTION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1632" y="945041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33757" y="5076825"/>
            <a:ext cx="7801192" cy="34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KANAK TAGDE - 042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KSHITIJ WASULE - 045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MUKUL AWARE - 046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PRAJWAL GHUTKE - 051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RITESH BURANGE - 054</a:t>
            </a:r>
          </a:p>
          <a:p>
            <a:pPr algn="ctr">
              <a:lnSpc>
                <a:spcPts val="4570"/>
              </a:lnSpc>
            </a:pPr>
            <a:r>
              <a:rPr lang="en-US" sz="32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RUGVED PISE - 056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3168" y="-2104118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058320"/>
            <a:ext cx="5149316" cy="79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7"/>
              </a:lnSpc>
            </a:pPr>
            <a:r>
              <a:rPr lang="en-US" b="true" sz="544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A* ALGORITHM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4790070"/>
            <a:ext cx="7899970" cy="313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A* (A-star) algorithm is a widely used pathfinding algorithm in AI that efficiently finds the shortest path between two points by combining the actual cost of a path with a heuristic estimate of the remaining cost to the goal.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8746" y="1186790"/>
            <a:ext cx="6142093" cy="10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GOAL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22580"/>
            <a:ext cx="7402185" cy="543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goal of this project is to implement the A algorithm* for efficient pathfinding by: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Finding the shortest and optimal path to the goal.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Analyzing its performance in various environments.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Comparing it with other pathfinding techniques.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Exploring optimizations to enhance efficiency and adaptability.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96882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96707">
            <a:off x="2290085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65684" y="1066800"/>
            <a:ext cx="8609735" cy="94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23"/>
              </a:lnSpc>
            </a:pPr>
            <a:r>
              <a:rPr lang="en-US" b="true" sz="648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998727"/>
            <a:ext cx="7605700" cy="557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703" indent="-340852" lvl="1">
              <a:lnSpc>
                <a:spcPts val="4420"/>
              </a:lnSpc>
              <a:buFont typeface="Arial"/>
              <a:buChar char="•"/>
            </a:pPr>
            <a:r>
              <a:rPr lang="en-US" sz="315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Finding the shortest and most efficient path is crucial in navigation, robotics, and gaming.</a:t>
            </a:r>
          </a:p>
          <a:p>
            <a:pPr algn="l">
              <a:lnSpc>
                <a:spcPts val="4420"/>
              </a:lnSpc>
            </a:pPr>
          </a:p>
          <a:p>
            <a:pPr algn="l" marL="681703" indent="-340852" lvl="1">
              <a:lnSpc>
                <a:spcPts val="4420"/>
              </a:lnSpc>
              <a:buFont typeface="Arial"/>
              <a:buChar char="•"/>
            </a:pPr>
            <a:r>
              <a:rPr lang="en-US" sz="315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A algorithm* helps solve this by using a heuristic-based search method.</a:t>
            </a:r>
          </a:p>
          <a:p>
            <a:pPr algn="l">
              <a:lnSpc>
                <a:spcPts val="4420"/>
              </a:lnSpc>
            </a:pPr>
          </a:p>
          <a:p>
            <a:pPr algn="l" marL="681703" indent="-340852" lvl="1">
              <a:lnSpc>
                <a:spcPts val="4420"/>
              </a:lnSpc>
              <a:buFont typeface="Arial"/>
              <a:buChar char="•"/>
            </a:pPr>
            <a:r>
              <a:rPr lang="en-US" sz="315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project implements A to test, analyze, and optimize its performance.*</a:t>
            </a:r>
          </a:p>
          <a:p>
            <a:pPr algn="l">
              <a:lnSpc>
                <a:spcPts val="44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137618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10709" y="98525"/>
            <a:ext cx="6066582" cy="10089950"/>
          </a:xfrm>
          <a:custGeom>
            <a:avLst/>
            <a:gdLst/>
            <a:ahLst/>
            <a:cxnLst/>
            <a:rect r="r" b="b" t="t" l="l"/>
            <a:pathLst>
              <a:path h="10089950" w="6066582">
                <a:moveTo>
                  <a:pt x="0" y="0"/>
                </a:moveTo>
                <a:lnTo>
                  <a:pt x="6066582" y="0"/>
                </a:lnTo>
                <a:lnTo>
                  <a:pt x="6066582" y="10089950"/>
                </a:lnTo>
                <a:lnTo>
                  <a:pt x="0" y="1008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61334" y="456062"/>
            <a:ext cx="4514897" cy="82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9"/>
              </a:lnSpc>
            </a:pPr>
            <a:r>
              <a:rPr lang="en-US" b="true" sz="560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FLOW CHART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4140" y="1409750"/>
            <a:ext cx="15967868" cy="8431352"/>
          </a:xfrm>
          <a:custGeom>
            <a:avLst/>
            <a:gdLst/>
            <a:ahLst/>
            <a:cxnLst/>
            <a:rect r="r" b="b" t="t" l="l"/>
            <a:pathLst>
              <a:path h="8431352" w="15967868">
                <a:moveTo>
                  <a:pt x="0" y="0"/>
                </a:moveTo>
                <a:lnTo>
                  <a:pt x="15967868" y="0"/>
                </a:lnTo>
                <a:lnTo>
                  <a:pt x="15967868" y="8431353"/>
                </a:lnTo>
                <a:lnTo>
                  <a:pt x="0" y="843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7486" r="0" b="-97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4605" y="3500345"/>
            <a:ext cx="3730480" cy="1044534"/>
          </a:xfrm>
          <a:custGeom>
            <a:avLst/>
            <a:gdLst/>
            <a:ahLst/>
            <a:cxnLst/>
            <a:rect r="r" b="b" t="t" l="l"/>
            <a:pathLst>
              <a:path h="1044534" w="3730480">
                <a:moveTo>
                  <a:pt x="0" y="0"/>
                </a:moveTo>
                <a:lnTo>
                  <a:pt x="3730480" y="0"/>
                </a:lnTo>
                <a:lnTo>
                  <a:pt x="3730480" y="1044535"/>
                </a:lnTo>
                <a:lnTo>
                  <a:pt x="0" y="104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9058" y="6658071"/>
            <a:ext cx="1702888" cy="1702888"/>
          </a:xfrm>
          <a:custGeom>
            <a:avLst/>
            <a:gdLst/>
            <a:ahLst/>
            <a:cxnLst/>
            <a:rect r="r" b="b" t="t" l="l"/>
            <a:pathLst>
              <a:path h="1702888" w="1702888">
                <a:moveTo>
                  <a:pt x="0" y="0"/>
                </a:moveTo>
                <a:lnTo>
                  <a:pt x="1702888" y="0"/>
                </a:lnTo>
                <a:lnTo>
                  <a:pt x="1702888" y="1702888"/>
                </a:lnTo>
                <a:lnTo>
                  <a:pt x="0" y="1702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7592" y="3563353"/>
            <a:ext cx="4612789" cy="2450544"/>
          </a:xfrm>
          <a:custGeom>
            <a:avLst/>
            <a:gdLst/>
            <a:ahLst/>
            <a:cxnLst/>
            <a:rect r="r" b="b" t="t" l="l"/>
            <a:pathLst>
              <a:path h="2450544" w="4612789">
                <a:moveTo>
                  <a:pt x="0" y="0"/>
                </a:moveTo>
                <a:lnTo>
                  <a:pt x="4612789" y="0"/>
                </a:lnTo>
                <a:lnTo>
                  <a:pt x="4612789" y="2450544"/>
                </a:lnTo>
                <a:lnTo>
                  <a:pt x="0" y="245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8279" y="2977081"/>
            <a:ext cx="6323131" cy="85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Pygame: Visualization and grid rendering</a:t>
            </a:r>
          </a:p>
          <a:p>
            <a:pPr algn="ctr">
              <a:lnSpc>
                <a:spcPts val="343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99163" y="588974"/>
            <a:ext cx="10889675" cy="127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3"/>
              </a:lnSpc>
            </a:pPr>
            <a:r>
              <a:rPr lang="en-US" b="true" sz="867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LIBRARIES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2730" y="6135555"/>
            <a:ext cx="6313180" cy="8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sz="244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Math: Used for heuristic calculations.</a:t>
            </a:r>
          </a:p>
          <a:p>
            <a:pPr algn="ctr">
              <a:lnSpc>
                <a:spcPts val="342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226438" y="2907566"/>
            <a:ext cx="7681167" cy="85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435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Queue (PriorityQueue): Manages open nodes efficiently.</a:t>
            </a:r>
          </a:p>
          <a:p>
            <a:pPr algn="ctr">
              <a:lnSpc>
                <a:spcPts val="341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4856" y="2167361"/>
            <a:ext cx="4506689" cy="8307260"/>
          </a:xfrm>
          <a:custGeom>
            <a:avLst/>
            <a:gdLst/>
            <a:ahLst/>
            <a:cxnLst/>
            <a:rect r="r" b="b" t="t" l="l"/>
            <a:pathLst>
              <a:path h="8307260" w="4506689">
                <a:moveTo>
                  <a:pt x="4506689" y="0"/>
                </a:moveTo>
                <a:lnTo>
                  <a:pt x="0" y="0"/>
                </a:lnTo>
                <a:lnTo>
                  <a:pt x="0" y="8307260"/>
                </a:lnTo>
                <a:lnTo>
                  <a:pt x="4506689" y="8307260"/>
                </a:lnTo>
                <a:lnTo>
                  <a:pt x="450668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43572" y="525565"/>
            <a:ext cx="6655149" cy="10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6077" y="2385934"/>
            <a:ext cx="9218265" cy="687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Initialize the grid and define start/end points.</a:t>
            </a:r>
          </a:p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 f(n) = g(n) + h(n) to prioritize paths.</a:t>
            </a:r>
          </a:p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Expand nodes in order of the lowest f(n) value.</a:t>
            </a:r>
          </a:p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Update neighbors and check for goal completion.</a:t>
            </a:r>
          </a:p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Reconstruct path once the goal is reached.</a:t>
            </a:r>
          </a:p>
          <a:p>
            <a:pPr algn="just" marL="760064" indent="-380032" lvl="1">
              <a:lnSpc>
                <a:spcPts val="4928"/>
              </a:lnSpc>
              <a:buAutoNum type="arabicPeriod" startAt="1"/>
            </a:pPr>
            <a:r>
              <a:rPr lang="en-US" sz="352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If no path exists, display “Path Not Found” message</a:t>
            </a:r>
          </a:p>
          <a:p>
            <a:pPr algn="just">
              <a:lnSpc>
                <a:spcPts val="492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100591" y="573522"/>
            <a:ext cx="5759509" cy="5759509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770544" y="6560322"/>
            <a:ext cx="6157840" cy="269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3"/>
              </a:lnSpc>
            </a:pPr>
            <a:r>
              <a:rPr lang="en-US" b="true" sz="6233" u="sng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STEP BY STEP EXECUTION GUIDE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642" y="830985"/>
            <a:ext cx="8561989" cy="906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1: Run the Python script.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2: A window with a grid appears.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3: Left-click to select the start node.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4: Left-click again to select the end node.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5: Left-click to create barriers (obstacles).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6: Press SPACE to start the A algorithm*.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7: The algorithm finds and visualizes the shortest path.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8: If no path is found, a "Path Not Found" message appears.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9: Press C to clear the grid and restart.</a:t>
            </a:r>
          </a:p>
          <a:p>
            <a:pPr algn="l" marL="693204" indent="-346602" lvl="1">
              <a:lnSpc>
                <a:spcPts val="4495"/>
              </a:lnSpc>
              <a:buFont typeface="Arial"/>
              <a:buChar char="•"/>
            </a:pPr>
            <a:r>
              <a:rPr lang="en-US" sz="321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Step 10: Close the window to exit.</a:t>
            </a:r>
          </a:p>
          <a:p>
            <a:pPr algn="l">
              <a:lnSpc>
                <a:spcPts val="44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6205750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2900" y="1575023"/>
            <a:ext cx="17198964" cy="7847027"/>
          </a:xfrm>
          <a:custGeom>
            <a:avLst/>
            <a:gdLst/>
            <a:ahLst/>
            <a:cxnLst/>
            <a:rect r="r" b="b" t="t" l="l"/>
            <a:pathLst>
              <a:path h="7847027" w="17198964">
                <a:moveTo>
                  <a:pt x="0" y="0"/>
                </a:moveTo>
                <a:lnTo>
                  <a:pt x="17198963" y="0"/>
                </a:lnTo>
                <a:lnTo>
                  <a:pt x="17198963" y="7847027"/>
                </a:lnTo>
                <a:lnTo>
                  <a:pt x="0" y="784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59543" y="529952"/>
            <a:ext cx="7103388" cy="104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7854" y="1748430"/>
            <a:ext cx="7350146" cy="147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033" indent="-303017" lvl="1">
              <a:lnSpc>
                <a:spcPts val="3929"/>
              </a:lnSpc>
              <a:buAutoNum type="arabicPeriod" startAt="1"/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Node Class: </a:t>
            </a:r>
          </a:p>
          <a:p>
            <a:pPr algn="ctr">
              <a:lnSpc>
                <a:spcPts val="3929"/>
              </a:lnSpc>
            </a:pP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</a:t>
            </a:r>
            <a:r>
              <a:rPr lang="en-US" sz="2807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andles position, neighbors, and states.</a:t>
            </a:r>
          </a:p>
          <a:p>
            <a:pPr algn="just">
              <a:lnSpc>
                <a:spcPts val="392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DAGi2B0aejg</dc:identifier>
  <dcterms:modified xsi:type="dcterms:W3CDTF">2011-08-01T06:04:30Z</dcterms:modified>
  <cp:revision>1</cp:revision>
  <dc:title>Blue and Green Modern Artificial Intelligence Presentation</dc:title>
</cp:coreProperties>
</file>